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media/image1.wmf" ContentType="image/x-wmf"/>
  <Override PartName="/ppt/media/image2.jpeg" ContentType="image/jpeg"/>
  <Override PartName="/ppt/media/image3.png" ContentType="image/png"/>
  <Override PartName="/ppt/media/image4.wmf" ContentType="image/x-wmf"/>
  <Override PartName="/ppt/media/image5.wmf" ContentType="image/x-wmf"/>
  <Override PartName="/ppt/media/image8.jpeg" ContentType="image/jpeg"/>
  <Override PartName="/ppt/media/image6.jpeg" ContentType="image/jpeg"/>
  <Override PartName="/ppt/media/image7.jpeg" ContentType="image/jpeg"/>
  <Override PartName="/ppt/media/image9.png" ContentType="image/png"/>
  <Override PartName="/ppt/media/image10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</p:sldMasterIdLst>
  <p:notesMasterIdLst>
    <p:notesMasterId r:id="rId122"/>
  </p:notesMasterIdLst>
  <p:sldIdLst>
    <p:sldId id="256" r:id="rId123"/>
    <p:sldId id="257" r:id="rId124"/>
    <p:sldId id="258" r:id="rId125"/>
    <p:sldId id="259" r:id="rId126"/>
    <p:sldId id="260" r:id="rId127"/>
    <p:sldId id="261" r:id="rId128"/>
    <p:sldId id="262" r:id="rId129"/>
    <p:sldId id="263" r:id="rId130"/>
    <p:sldId id="264" r:id="rId131"/>
    <p:sldId id="265" r:id="rId132"/>
    <p:sldId id="266" r:id="rId133"/>
    <p:sldId id="267" r:id="rId134"/>
    <p:sldId id="268" r:id="rId135"/>
    <p:sldId id="269" r:id="rId136"/>
    <p:sldId id="270" r:id="rId137"/>
    <p:sldId id="271" r:id="rId138"/>
    <p:sldId id="272" r:id="rId139"/>
    <p:sldId id="273" r:id="rId140"/>
    <p:sldId id="274" r:id="rId141"/>
    <p:sldId id="275" r:id="rId142"/>
    <p:sldId id="276" r:id="rId143"/>
    <p:sldId id="277" r:id="rId144"/>
    <p:sldId id="278" r:id="rId145"/>
    <p:sldId id="279" r:id="rId146"/>
    <p:sldId id="280" r:id="rId147"/>
    <p:sldId id="281" r:id="rId148"/>
    <p:sldId id="282" r:id="rId149"/>
    <p:sldId id="283" r:id="rId150"/>
    <p:sldId id="284" r:id="rId151"/>
    <p:sldId id="285" r:id="rId152"/>
    <p:sldId id="286" r:id="rId153"/>
    <p:sldId id="287" r:id="rId154"/>
    <p:sldId id="288" r:id="rId155"/>
    <p:sldId id="289" r:id="rId156"/>
    <p:sldId id="290" r:id="rId157"/>
    <p:sldId id="291" r:id="rId158"/>
    <p:sldId id="292" r:id="rId159"/>
    <p:sldId id="293" r:id="rId160"/>
    <p:sldId id="294" r:id="rId161"/>
    <p:sldId id="295" r:id="rId162"/>
    <p:sldId id="296" r:id="rId163"/>
    <p:sldId id="297" r:id="rId164"/>
    <p:sldId id="298" r:id="rId165"/>
    <p:sldId id="299" r:id="rId166"/>
    <p:sldId id="300" r:id="rId167"/>
    <p:sldId id="301" r:id="rId168"/>
    <p:sldId id="302" r:id="rId169"/>
    <p:sldId id="303" r:id="rId170"/>
    <p:sldId id="304" r:id="rId171"/>
    <p:sldId id="305" r:id="rId172"/>
    <p:sldId id="306" r:id="rId173"/>
    <p:sldId id="307" r:id="rId174"/>
    <p:sldId id="308" r:id="rId175"/>
    <p:sldId id="309" r:id="rId176"/>
    <p:sldId id="310" r:id="rId177"/>
    <p:sldId id="311" r:id="rId178"/>
    <p:sldId id="312" r:id="rId179"/>
    <p:sldId id="313" r:id="rId180"/>
    <p:sldId id="314" r:id="rId181"/>
    <p:sldId id="315" r:id="rId182"/>
    <p:sldId id="316" r:id="rId183"/>
    <p:sldId id="317" r:id="rId184"/>
    <p:sldId id="318" r:id="rId185"/>
    <p:sldId id="319" r:id="rId186"/>
    <p:sldId id="320" r:id="rId187"/>
    <p:sldId id="321" r:id="rId188"/>
    <p:sldId id="322" r:id="rId189"/>
    <p:sldId id="323" r:id="rId190"/>
    <p:sldId id="324" r:id="rId191"/>
    <p:sldId id="325" r:id="rId192"/>
    <p:sldId id="326" r:id="rId193"/>
    <p:sldId id="327" r:id="rId194"/>
    <p:sldId id="328" r:id="rId195"/>
    <p:sldId id="329" r:id="rId196"/>
    <p:sldId id="330" r:id="rId197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notesMaster" Target="notesMasters/notesMaster1.xml"/><Relationship Id="rId123" Type="http://schemas.openxmlformats.org/officeDocument/2006/relationships/slide" Target="slides/slide1.xml"/><Relationship Id="rId124" Type="http://schemas.openxmlformats.org/officeDocument/2006/relationships/slide" Target="slides/slide2.xml"/><Relationship Id="rId125" Type="http://schemas.openxmlformats.org/officeDocument/2006/relationships/slide" Target="slides/slide3.xml"/><Relationship Id="rId126" Type="http://schemas.openxmlformats.org/officeDocument/2006/relationships/slide" Target="slides/slide4.xml"/><Relationship Id="rId127" Type="http://schemas.openxmlformats.org/officeDocument/2006/relationships/slide" Target="slides/slide5.xml"/><Relationship Id="rId128" Type="http://schemas.openxmlformats.org/officeDocument/2006/relationships/slide" Target="slides/slide6.xml"/><Relationship Id="rId129" Type="http://schemas.openxmlformats.org/officeDocument/2006/relationships/slide" Target="slides/slide7.xml"/><Relationship Id="rId130" Type="http://schemas.openxmlformats.org/officeDocument/2006/relationships/slide" Target="slides/slide8.xml"/><Relationship Id="rId131" Type="http://schemas.openxmlformats.org/officeDocument/2006/relationships/slide" Target="slides/slide9.xml"/><Relationship Id="rId132" Type="http://schemas.openxmlformats.org/officeDocument/2006/relationships/slide" Target="slides/slide10.xml"/><Relationship Id="rId133" Type="http://schemas.openxmlformats.org/officeDocument/2006/relationships/slide" Target="slides/slide11.xml"/><Relationship Id="rId134" Type="http://schemas.openxmlformats.org/officeDocument/2006/relationships/slide" Target="slides/slide12.xml"/><Relationship Id="rId135" Type="http://schemas.openxmlformats.org/officeDocument/2006/relationships/slide" Target="slides/slide13.xml"/><Relationship Id="rId136" Type="http://schemas.openxmlformats.org/officeDocument/2006/relationships/slide" Target="slides/slide14.xml"/><Relationship Id="rId137" Type="http://schemas.openxmlformats.org/officeDocument/2006/relationships/slide" Target="slides/slide15.xml"/><Relationship Id="rId138" Type="http://schemas.openxmlformats.org/officeDocument/2006/relationships/slide" Target="slides/slide16.xml"/><Relationship Id="rId139" Type="http://schemas.openxmlformats.org/officeDocument/2006/relationships/slide" Target="slides/slide17.xml"/><Relationship Id="rId140" Type="http://schemas.openxmlformats.org/officeDocument/2006/relationships/slide" Target="slides/slide18.xml"/><Relationship Id="rId141" Type="http://schemas.openxmlformats.org/officeDocument/2006/relationships/slide" Target="slides/slide19.xml"/><Relationship Id="rId142" Type="http://schemas.openxmlformats.org/officeDocument/2006/relationships/slide" Target="slides/slide20.xml"/><Relationship Id="rId143" Type="http://schemas.openxmlformats.org/officeDocument/2006/relationships/slide" Target="slides/slide21.xml"/><Relationship Id="rId144" Type="http://schemas.openxmlformats.org/officeDocument/2006/relationships/slide" Target="slides/slide22.xml"/><Relationship Id="rId145" Type="http://schemas.openxmlformats.org/officeDocument/2006/relationships/slide" Target="slides/slide23.xml"/><Relationship Id="rId146" Type="http://schemas.openxmlformats.org/officeDocument/2006/relationships/slide" Target="slides/slide24.xml"/><Relationship Id="rId147" Type="http://schemas.openxmlformats.org/officeDocument/2006/relationships/slide" Target="slides/slide25.xml"/><Relationship Id="rId148" Type="http://schemas.openxmlformats.org/officeDocument/2006/relationships/slide" Target="slides/slide26.xml"/><Relationship Id="rId149" Type="http://schemas.openxmlformats.org/officeDocument/2006/relationships/slide" Target="slides/slide27.xml"/><Relationship Id="rId150" Type="http://schemas.openxmlformats.org/officeDocument/2006/relationships/slide" Target="slides/slide28.xml"/><Relationship Id="rId151" Type="http://schemas.openxmlformats.org/officeDocument/2006/relationships/slide" Target="slides/slide29.xml"/><Relationship Id="rId152" Type="http://schemas.openxmlformats.org/officeDocument/2006/relationships/slide" Target="slides/slide30.xml"/><Relationship Id="rId153" Type="http://schemas.openxmlformats.org/officeDocument/2006/relationships/slide" Target="slides/slide31.xml"/><Relationship Id="rId154" Type="http://schemas.openxmlformats.org/officeDocument/2006/relationships/slide" Target="slides/slide32.xml"/><Relationship Id="rId155" Type="http://schemas.openxmlformats.org/officeDocument/2006/relationships/slide" Target="slides/slide33.xml"/><Relationship Id="rId156" Type="http://schemas.openxmlformats.org/officeDocument/2006/relationships/slide" Target="slides/slide34.xml"/><Relationship Id="rId157" Type="http://schemas.openxmlformats.org/officeDocument/2006/relationships/slide" Target="slides/slide35.xml"/><Relationship Id="rId158" Type="http://schemas.openxmlformats.org/officeDocument/2006/relationships/slide" Target="slides/slide36.xml"/><Relationship Id="rId159" Type="http://schemas.openxmlformats.org/officeDocument/2006/relationships/slide" Target="slides/slide37.xml"/><Relationship Id="rId160" Type="http://schemas.openxmlformats.org/officeDocument/2006/relationships/slide" Target="slides/slide38.xml"/><Relationship Id="rId161" Type="http://schemas.openxmlformats.org/officeDocument/2006/relationships/slide" Target="slides/slide39.xml"/><Relationship Id="rId162" Type="http://schemas.openxmlformats.org/officeDocument/2006/relationships/slide" Target="slides/slide40.xml"/><Relationship Id="rId163" Type="http://schemas.openxmlformats.org/officeDocument/2006/relationships/slide" Target="slides/slide41.xml"/><Relationship Id="rId164" Type="http://schemas.openxmlformats.org/officeDocument/2006/relationships/slide" Target="slides/slide42.xml"/><Relationship Id="rId165" Type="http://schemas.openxmlformats.org/officeDocument/2006/relationships/slide" Target="slides/slide43.xml"/><Relationship Id="rId166" Type="http://schemas.openxmlformats.org/officeDocument/2006/relationships/slide" Target="slides/slide44.xml"/><Relationship Id="rId167" Type="http://schemas.openxmlformats.org/officeDocument/2006/relationships/slide" Target="slides/slide45.xml"/><Relationship Id="rId168" Type="http://schemas.openxmlformats.org/officeDocument/2006/relationships/slide" Target="slides/slide46.xml"/><Relationship Id="rId169" Type="http://schemas.openxmlformats.org/officeDocument/2006/relationships/slide" Target="slides/slide47.xml"/><Relationship Id="rId170" Type="http://schemas.openxmlformats.org/officeDocument/2006/relationships/slide" Target="slides/slide48.xml"/><Relationship Id="rId171" Type="http://schemas.openxmlformats.org/officeDocument/2006/relationships/slide" Target="slides/slide49.xml"/><Relationship Id="rId172" Type="http://schemas.openxmlformats.org/officeDocument/2006/relationships/slide" Target="slides/slide50.xml"/><Relationship Id="rId173" Type="http://schemas.openxmlformats.org/officeDocument/2006/relationships/slide" Target="slides/slide51.xml"/><Relationship Id="rId174" Type="http://schemas.openxmlformats.org/officeDocument/2006/relationships/slide" Target="slides/slide52.xml"/><Relationship Id="rId175" Type="http://schemas.openxmlformats.org/officeDocument/2006/relationships/slide" Target="slides/slide53.xml"/><Relationship Id="rId176" Type="http://schemas.openxmlformats.org/officeDocument/2006/relationships/slide" Target="slides/slide54.xml"/><Relationship Id="rId177" Type="http://schemas.openxmlformats.org/officeDocument/2006/relationships/slide" Target="slides/slide55.xml"/><Relationship Id="rId178" Type="http://schemas.openxmlformats.org/officeDocument/2006/relationships/slide" Target="slides/slide56.xml"/><Relationship Id="rId179" Type="http://schemas.openxmlformats.org/officeDocument/2006/relationships/slide" Target="slides/slide57.xml"/><Relationship Id="rId180" Type="http://schemas.openxmlformats.org/officeDocument/2006/relationships/slide" Target="slides/slide58.xml"/><Relationship Id="rId181" Type="http://schemas.openxmlformats.org/officeDocument/2006/relationships/slide" Target="slides/slide59.xml"/><Relationship Id="rId182" Type="http://schemas.openxmlformats.org/officeDocument/2006/relationships/slide" Target="slides/slide60.xml"/><Relationship Id="rId183" Type="http://schemas.openxmlformats.org/officeDocument/2006/relationships/slide" Target="slides/slide61.xml"/><Relationship Id="rId184" Type="http://schemas.openxmlformats.org/officeDocument/2006/relationships/slide" Target="slides/slide62.xml"/><Relationship Id="rId185" Type="http://schemas.openxmlformats.org/officeDocument/2006/relationships/slide" Target="slides/slide63.xml"/><Relationship Id="rId186" Type="http://schemas.openxmlformats.org/officeDocument/2006/relationships/slide" Target="slides/slide64.xml"/><Relationship Id="rId187" Type="http://schemas.openxmlformats.org/officeDocument/2006/relationships/slide" Target="slides/slide65.xml"/><Relationship Id="rId188" Type="http://schemas.openxmlformats.org/officeDocument/2006/relationships/slide" Target="slides/slide66.xml"/><Relationship Id="rId189" Type="http://schemas.openxmlformats.org/officeDocument/2006/relationships/slide" Target="slides/slide67.xml"/><Relationship Id="rId190" Type="http://schemas.openxmlformats.org/officeDocument/2006/relationships/slide" Target="slides/slide68.xml"/><Relationship Id="rId191" Type="http://schemas.openxmlformats.org/officeDocument/2006/relationships/slide" Target="slides/slide69.xml"/><Relationship Id="rId192" Type="http://schemas.openxmlformats.org/officeDocument/2006/relationships/slide" Target="slides/slide70.xml"/><Relationship Id="rId193" Type="http://schemas.openxmlformats.org/officeDocument/2006/relationships/slide" Target="slides/slide71.xml"/><Relationship Id="rId194" Type="http://schemas.openxmlformats.org/officeDocument/2006/relationships/slide" Target="slides/slide72.xml"/><Relationship Id="rId195" Type="http://schemas.openxmlformats.org/officeDocument/2006/relationships/slide" Target="slides/slide73.xml"/><Relationship Id="rId196" Type="http://schemas.openxmlformats.org/officeDocument/2006/relationships/slide" Target="slides/slide74.xml"/><Relationship Id="rId197" Type="http://schemas.openxmlformats.org/officeDocument/2006/relationships/slide" Target="slides/slide75.xml"/><Relationship Id="rId19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8F4536B-FB2F-4007-8445-B1B09647205F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551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553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555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120" cy="53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0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0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0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0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368280" y="2124000"/>
            <a:ext cx="61185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404640" y="2268360"/>
            <a:ext cx="6045480" cy="148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765000" y="2124000"/>
            <a:ext cx="5324760" cy="252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CustomShape 4"/>
          <p:cNvSpPr/>
          <p:nvPr/>
        </p:nvSpPr>
        <p:spPr>
          <a:xfrm>
            <a:off x="0" y="971640"/>
            <a:ext cx="683748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0" name="CustomShape 5"/>
          <p:cNvSpPr/>
          <p:nvPr/>
        </p:nvSpPr>
        <p:spPr>
          <a:xfrm>
            <a:off x="142920" y="792000"/>
            <a:ext cx="6569280" cy="38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2701"/>
              </a:spcBef>
            </a:pPr>
            <a:r>
              <a:rPr b="0" lang="fr-BE" sz="5400" spc="-1" strike="noStrike">
                <a:solidFill>
                  <a:srgbClr val="ffffff"/>
                </a:solidFill>
                <a:latin typeface="Cambria"/>
                <a:ea typeface="DejaVu Sans"/>
              </a:rPr>
              <a:t>NOËL</a:t>
            </a:r>
            <a:endParaRPr b="0" lang="fr-BE" sz="5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SURPRISES DE DIEU</a:t>
            </a:r>
            <a:r>
              <a:rPr b="0" lang="fr-BE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24 décembre 2025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01" name="Image 391" descr=""/>
          <p:cNvPicPr/>
          <p:nvPr/>
        </p:nvPicPr>
        <p:blipFill>
          <a:blip r:embed="rId1"/>
          <a:stretch/>
        </p:blipFill>
        <p:spPr>
          <a:xfrm>
            <a:off x="279360" y="4749840"/>
            <a:ext cx="6284160" cy="420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/>
          </p:nvPr>
        </p:nvSpPr>
        <p:spPr>
          <a:xfrm>
            <a:off x="144360" y="360000"/>
            <a:ext cx="6523920" cy="86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VENEZ,  MES ENFANTS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Venez, mes enfants,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accourez, venez tous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Merveilles divines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 passent chez nous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Voyez dans la Crèche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l’Enfant nouveau-né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que dans la nuit fraîche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Dieu nous a donné.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/>
          </p:nvPr>
        </p:nvSpPr>
        <p:spPr>
          <a:xfrm>
            <a:off x="144360" y="360000"/>
            <a:ext cx="6523920" cy="86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2</a:t>
            </a: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Une pauvre étable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lui sert de maison,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Ni chaise ni table,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rien que paille et son,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Une humble chandelle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suffit à l’Enfant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Que le monde appelle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le Dieu Tout-Puissant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/>
          </p:nvPr>
        </p:nvSpPr>
        <p:spPr>
          <a:xfrm>
            <a:off x="0" y="1381320"/>
            <a:ext cx="6857280" cy="617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3</a:t>
            </a: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On n’a vu personne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monter au clocher,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Mais la cloche sonne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le nouveau-né.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L’oiseau sur la branche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s’est mis à chanter,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L’œil de la pervenche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s’en est éveillé.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/>
          </p:nvPr>
        </p:nvSpPr>
        <p:spPr>
          <a:xfrm>
            <a:off x="0" y="936000"/>
            <a:ext cx="6857280" cy="626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4</a:t>
            </a: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Bergers et bergères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portent leurs présents,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« Dodo, petit frère »,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chantent les enfants.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Mille anges folâtrent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dans un rayon d’or :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les Mages se hâtent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vers Jésus qui dort.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" descr=""/>
          <p:cNvPicPr/>
          <p:nvPr/>
        </p:nvPicPr>
        <p:blipFill>
          <a:blip r:embed="rId1"/>
          <a:stretch/>
        </p:blipFill>
        <p:spPr>
          <a:xfrm>
            <a:off x="0" y="93240"/>
            <a:ext cx="6857280" cy="897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Rectangle 402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2" name="Rectangle 403"/>
          <p:cNvSpPr/>
          <p:nvPr/>
        </p:nvSpPr>
        <p:spPr>
          <a:xfrm>
            <a:off x="404640" y="2268360"/>
            <a:ext cx="604800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Rectangle 404"/>
          <p:cNvSpPr/>
          <p:nvPr/>
        </p:nvSpPr>
        <p:spPr>
          <a:xfrm>
            <a:off x="765000" y="2124000"/>
            <a:ext cx="532728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Rectangle 405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5" name="Rectangle 406"/>
          <p:cNvSpPr/>
          <p:nvPr/>
        </p:nvSpPr>
        <p:spPr>
          <a:xfrm>
            <a:off x="360000" y="360000"/>
            <a:ext cx="6410880" cy="75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Magnificat (en Kinyarwanda)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Dusingize Imana yaduhaye ibyiza iduha ubugingo bw’iteka.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7cfff9"/>
                </a:solidFill>
                <a:uFillTx/>
                <a:latin typeface="Arial"/>
                <a:ea typeface="DejaVu Sans"/>
              </a:rPr>
              <a:t>Traduction</a:t>
            </a: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Louons Dieu pour ses bienfaits, car il nous a donné la vie éternelle.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0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7" name="Rectangle 2"/>
          <p:cNvSpPr/>
          <p:nvPr/>
        </p:nvSpPr>
        <p:spPr>
          <a:xfrm>
            <a:off x="404640" y="2268360"/>
            <a:ext cx="604800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Rectangle 3"/>
          <p:cNvSpPr/>
          <p:nvPr/>
        </p:nvSpPr>
        <p:spPr>
          <a:xfrm>
            <a:off x="765000" y="2124000"/>
            <a:ext cx="532728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Rectangl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0" name="Rectangle 5"/>
          <p:cNvSpPr/>
          <p:nvPr/>
        </p:nvSpPr>
        <p:spPr>
          <a:xfrm>
            <a:off x="360000" y="360000"/>
            <a:ext cx="6410880" cy="82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Roho yanjye irasingiza Nyagasani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n’Umutima wanjye uhimbajwe n’Imana umukiza wanjye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7cfff9"/>
                </a:solidFill>
                <a:latin typeface="Arial"/>
                <a:ea typeface="DejaVu Sans"/>
              </a:rPr>
              <a:t>Mon âme exalte le Seigneur,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7cfff9"/>
                </a:solidFill>
                <a:latin typeface="Arial"/>
                <a:ea typeface="DejaVu Sans"/>
              </a:rPr>
              <a:t>et mon âme se réjouit en Dieu mon Sauveur.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Kuko yitegereje ubukene bw’umuja we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pc="-1" strike="noStrike">
                <a:solidFill>
                  <a:srgbClr val="7cfff9"/>
                </a:solidFill>
                <a:latin typeface="Arial"/>
                <a:ea typeface="Times New Roman"/>
              </a:rPr>
              <a:t>Car il a jeté les yeux sur la misère de sa servante.</a:t>
            </a:r>
            <a:r>
              <a:rPr b="1" lang="en-GB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Dore kuva ubu amasekuruza yose azanyita Umuhire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FR" sz="2800" spc="-1" strike="noStrike">
                <a:solidFill>
                  <a:srgbClr val="7cfff9"/>
                </a:solidFill>
                <a:latin typeface="Arial"/>
                <a:ea typeface="Times New Roman"/>
              </a:rPr>
              <a:t>Désormais, toutes les générations me diront bienheureuse</a:t>
            </a:r>
            <a:r>
              <a:rPr b="1" i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Rectangle 35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2" name="Rectangle 36"/>
          <p:cNvSpPr/>
          <p:nvPr/>
        </p:nvSpPr>
        <p:spPr>
          <a:xfrm>
            <a:off x="404640" y="2268360"/>
            <a:ext cx="604800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Rectangle 37"/>
          <p:cNvSpPr/>
          <p:nvPr/>
        </p:nvSpPr>
        <p:spPr>
          <a:xfrm>
            <a:off x="765000" y="2124000"/>
            <a:ext cx="532728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Rectangle 38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5" name="Rectangle 39"/>
          <p:cNvSpPr/>
          <p:nvPr/>
        </p:nvSpPr>
        <p:spPr>
          <a:xfrm>
            <a:off x="360000" y="360000"/>
            <a:ext cx="6410880" cy="75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Dusingize Imana yaduhaye ibyiza iduha ubugingo bw’iteka.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7cfff9"/>
                </a:solidFill>
                <a:uFillTx/>
                <a:latin typeface="Arial"/>
                <a:ea typeface="DejaVu Sans"/>
              </a:rPr>
              <a:t>Traduction</a:t>
            </a: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Louons Dieu pour ses bienfaits, car il nous a donné la vie éternelle.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0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ctangle 16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7" name="Rectangle 17"/>
          <p:cNvSpPr/>
          <p:nvPr/>
        </p:nvSpPr>
        <p:spPr>
          <a:xfrm>
            <a:off x="404640" y="2268360"/>
            <a:ext cx="604800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Rectangle 18"/>
          <p:cNvSpPr/>
          <p:nvPr/>
        </p:nvSpPr>
        <p:spPr>
          <a:xfrm>
            <a:off x="765000" y="2124000"/>
            <a:ext cx="532728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Rectangle 19"/>
          <p:cNvSpPr/>
          <p:nvPr/>
        </p:nvSpPr>
        <p:spPr>
          <a:xfrm>
            <a:off x="0" y="0"/>
            <a:ext cx="6839640" cy="14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0" name="Rectangle 20"/>
          <p:cNvSpPr/>
          <p:nvPr/>
        </p:nvSpPr>
        <p:spPr>
          <a:xfrm>
            <a:off x="360000" y="360000"/>
            <a:ext cx="6410880" cy="74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Kuko Nyirububasha yangiriye ibintu by’agatangaza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Izina rye ni Ritagatifu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7cfff9"/>
                </a:solidFill>
                <a:latin typeface="Arial"/>
                <a:ea typeface="DejaVu Sans"/>
              </a:rPr>
              <a:t>Car le Tout-Puissant a fait pour moi des merveilles.</a:t>
            </a:r>
            <a:br>
              <a:rPr sz="3000"/>
            </a:br>
            <a:r>
              <a:rPr b="1" lang="fr-BE" sz="3000" spc="-1" strike="noStrike">
                <a:solidFill>
                  <a:srgbClr val="7cfff9"/>
                </a:solidFill>
                <a:latin typeface="Arial"/>
                <a:ea typeface="DejaVu Sans"/>
              </a:rPr>
              <a:t>Son nom est saint. 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Kandi abamutinya abagirira impuhwe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Uko amasekuruza agenda asimburana n’amasekuruza.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7cfff9"/>
                </a:solidFill>
                <a:latin typeface="Arial"/>
                <a:ea typeface="DejaVu Sans"/>
              </a:rPr>
              <a:t>Il manifeste sa bonté d'âge en âge envers ceux qui le craignent.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Rectangle 40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2" name="Rectangle 41"/>
          <p:cNvSpPr/>
          <p:nvPr/>
        </p:nvSpPr>
        <p:spPr>
          <a:xfrm>
            <a:off x="404640" y="2268360"/>
            <a:ext cx="604800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Rectangle 42"/>
          <p:cNvSpPr/>
          <p:nvPr/>
        </p:nvSpPr>
        <p:spPr>
          <a:xfrm>
            <a:off x="765000" y="2124000"/>
            <a:ext cx="532728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Rectangle 4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5" name="Rectangle 44"/>
          <p:cNvSpPr/>
          <p:nvPr/>
        </p:nvSpPr>
        <p:spPr>
          <a:xfrm>
            <a:off x="360000" y="360000"/>
            <a:ext cx="6410880" cy="75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Dusingize Imana yaduhaye ibyiza iduha ubugingo bw’iteka.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7cfff9"/>
                </a:solidFill>
                <a:uFillTx/>
                <a:latin typeface="Arial"/>
                <a:ea typeface="DejaVu Sans"/>
              </a:rPr>
              <a:t>Traduction</a:t>
            </a: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Louons Dieu pour ses bienfaits, car il nous a donné la vie éternelle.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0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2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7" name="Rectangle 22"/>
          <p:cNvSpPr/>
          <p:nvPr/>
        </p:nvSpPr>
        <p:spPr>
          <a:xfrm>
            <a:off x="404640" y="2268360"/>
            <a:ext cx="604800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Rectangle 24"/>
          <p:cNvSpPr/>
          <p:nvPr/>
        </p:nvSpPr>
        <p:spPr>
          <a:xfrm>
            <a:off x="0" y="0"/>
            <a:ext cx="6839640" cy="14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9" name="Rectangle 25"/>
          <p:cNvSpPr/>
          <p:nvPr/>
        </p:nvSpPr>
        <p:spPr>
          <a:xfrm>
            <a:off x="360000" y="360000"/>
            <a:ext cx="6410880" cy="786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Yerekanye imbaraga zimuri mu maboko,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yatatanyije abikuza mu bitekerezo by’umutima wabo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7cfff9"/>
                </a:solidFill>
                <a:latin typeface="Arial"/>
                <a:ea typeface="DejaVu Sans"/>
              </a:rPr>
              <a:t>Il a déployé sa puissance par sa main. Il a dispersé les orgueilleux dans leur cœur.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Yahanantuye abategetsi bakomeye bava ku ntebe zabo ? Maze akuza abakene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000" spc="-1" strike="noStrike">
                <a:solidFill>
                  <a:srgbClr val="7cfff9"/>
                </a:solidFill>
                <a:latin typeface="Arial"/>
                <a:ea typeface="DejaVu Sans"/>
              </a:rPr>
              <a:t>Il a renversé les puissants de leurs trônes.   Il a relevé les pauvres.</a:t>
            </a:r>
            <a:r>
              <a:rPr b="1" i="1" lang="fr-FR" sz="3000" spc="-1" strike="noStrike">
                <a:solidFill>
                  <a:srgbClr val="7cfff9"/>
                </a:solidFill>
                <a:latin typeface="Arial"/>
                <a:ea typeface="Times New Roman"/>
              </a:rPr>
              <a:t>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Rectangle 45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1" name="Rectangle 46"/>
          <p:cNvSpPr/>
          <p:nvPr/>
        </p:nvSpPr>
        <p:spPr>
          <a:xfrm>
            <a:off x="404640" y="2268360"/>
            <a:ext cx="604800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Rectangle 47"/>
          <p:cNvSpPr/>
          <p:nvPr/>
        </p:nvSpPr>
        <p:spPr>
          <a:xfrm>
            <a:off x="765000" y="2124000"/>
            <a:ext cx="532728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Rectangle 48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4" name="Rectangle 49"/>
          <p:cNvSpPr/>
          <p:nvPr/>
        </p:nvSpPr>
        <p:spPr>
          <a:xfrm>
            <a:off x="360000" y="360000"/>
            <a:ext cx="6410880" cy="75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Dusingize Imana yaduhaye ibyiza iduha ubugingo bw’iteka.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7cfff9"/>
                </a:solidFill>
                <a:uFillTx/>
                <a:latin typeface="Arial"/>
                <a:ea typeface="DejaVu Sans"/>
              </a:rPr>
              <a:t>Traduction</a:t>
            </a: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Louons Dieu pour ses bienfaits, car il nous a donné la vie éternelle.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0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tangle 26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6" name="Rectangle 27"/>
          <p:cNvSpPr/>
          <p:nvPr/>
        </p:nvSpPr>
        <p:spPr>
          <a:xfrm>
            <a:off x="404640" y="2268360"/>
            <a:ext cx="604800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Rectangle 28"/>
          <p:cNvSpPr/>
          <p:nvPr/>
        </p:nvSpPr>
        <p:spPr>
          <a:xfrm>
            <a:off x="765000" y="2124000"/>
            <a:ext cx="532728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Rectangle 29"/>
          <p:cNvSpPr/>
          <p:nvPr/>
        </p:nvSpPr>
        <p:spPr>
          <a:xfrm>
            <a:off x="0" y="0"/>
            <a:ext cx="6839640" cy="14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9" name=""/>
          <p:cNvSpPr/>
          <p:nvPr/>
        </p:nvSpPr>
        <p:spPr>
          <a:xfrm>
            <a:off x="288000" y="232920"/>
            <a:ext cx="6407640" cy="862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4.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Abashonji yabagwirije ibyiza maze abakire bagenda amara masa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7cfff9"/>
                </a:solidFill>
                <a:latin typeface="Arial"/>
                <a:ea typeface="DejaVu Sans"/>
              </a:rPr>
              <a:t>Il a comblé de biens les affamés, tandis que les riches sont restés affamés.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Yatabaye Israheli umugaragu we, kuko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yibutse impuhwe ze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7cfff9"/>
                </a:solidFill>
                <a:latin typeface="Arial"/>
                <a:ea typeface="DejaVu Sans"/>
              </a:rPr>
              <a:t>Il est venu en aide à Israël, son serviteur, se souvenant de sa miséricorde.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Rectangle 50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1" name="Rectangle 51"/>
          <p:cNvSpPr/>
          <p:nvPr/>
        </p:nvSpPr>
        <p:spPr>
          <a:xfrm>
            <a:off x="404640" y="2268360"/>
            <a:ext cx="604800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Rectangle 52"/>
          <p:cNvSpPr/>
          <p:nvPr/>
        </p:nvSpPr>
        <p:spPr>
          <a:xfrm>
            <a:off x="765000" y="2124000"/>
            <a:ext cx="532728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Rectangle 5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4" name="Rectangle 54"/>
          <p:cNvSpPr/>
          <p:nvPr/>
        </p:nvSpPr>
        <p:spPr>
          <a:xfrm>
            <a:off x="360000" y="360000"/>
            <a:ext cx="6410880" cy="75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Dusingize Imana yaduhaye ibyiza iduha ubugingo bw’iteka.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7cfff9"/>
                </a:solidFill>
                <a:uFillTx/>
                <a:latin typeface="Arial"/>
                <a:ea typeface="DejaVu Sans"/>
              </a:rPr>
              <a:t>Traduction</a:t>
            </a: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Louons Dieu pour ses bienfaits, car il nous a donné la vie éternelle.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0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 3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6" name="Rectangle 32"/>
          <p:cNvSpPr/>
          <p:nvPr/>
        </p:nvSpPr>
        <p:spPr>
          <a:xfrm>
            <a:off x="404640" y="2268360"/>
            <a:ext cx="604800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Rectangle 33"/>
          <p:cNvSpPr/>
          <p:nvPr/>
        </p:nvSpPr>
        <p:spPr>
          <a:xfrm>
            <a:off x="765000" y="2124000"/>
            <a:ext cx="532728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Rectangle 34"/>
          <p:cNvSpPr/>
          <p:nvPr/>
        </p:nvSpPr>
        <p:spPr>
          <a:xfrm>
            <a:off x="0" y="0"/>
            <a:ext cx="6839640" cy="14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9" name=""/>
          <p:cNvSpPr/>
          <p:nvPr/>
        </p:nvSpPr>
        <p:spPr>
          <a:xfrm>
            <a:off x="216000" y="360000"/>
            <a:ext cx="6602760" cy="870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5.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311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Nk’uko yari yarabibwiye abakurambere bacu, agirira Abrahamu n’urubyaro rwe iteka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283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7cfff9"/>
                </a:solidFill>
                <a:latin typeface="Arial"/>
              </a:rPr>
              <a:t>Comme il l'a dit à nos ancêtres, à Abraham et à sa descendance pour toujours.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Hubahwe Data na Mwana na Roho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25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Mutagatifu; nk’uko bisanzwe iteka bubahwe n’ubu n’iteka ryose Amina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7cfff9"/>
                </a:solidFill>
                <a:latin typeface="Arial"/>
              </a:rPr>
              <a:t>Au Père, au Fils et au Saint-Esprit, comme il l'a toujours fait, maintenant et à jamais. Amen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"/>
          <p:cNvSpPr/>
          <p:nvPr/>
        </p:nvSpPr>
        <p:spPr>
          <a:xfrm>
            <a:off x="216000" y="2762640"/>
            <a:ext cx="6479640" cy="29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LES SURPRISES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DE DIEU 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"/>
          <p:cNvSpPr/>
          <p:nvPr/>
        </p:nvSpPr>
        <p:spPr>
          <a:xfrm>
            <a:off x="144360" y="287280"/>
            <a:ext cx="6669000" cy="82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VOICI  LA  PAIX  SUR  NOUS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1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Voici la paix sur nous,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 fils nous est 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Voici la paix sur nous,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 Dieu s'est donné.</a:t>
            </a:r>
            <a:br>
              <a:rPr sz="3200"/>
            </a:br>
            <a:br>
              <a:rPr sz="3200"/>
            </a:b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Seigneur Emmanuel,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tu viens parmi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Seigneur Emmanuel,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tu viens, c’est Noël.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Voici les temps nouveaux,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 fils nous est 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Voici les temps nouveaux,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 Dieu s'est donné.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"/>
          <p:cNvSpPr/>
          <p:nvPr/>
        </p:nvSpPr>
        <p:spPr>
          <a:xfrm>
            <a:off x="504000" y="4464000"/>
            <a:ext cx="6047640" cy="179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DIEU N’EST PAS UN DIEU DES HABITUDES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1"/>
          <p:cNvSpPr/>
          <p:nvPr/>
        </p:nvSpPr>
        <p:spPr>
          <a:xfrm>
            <a:off x="93600" y="111240"/>
            <a:ext cx="6666120" cy="86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 95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AUJOURD’HUI, UN SAUVEUR NOUS EST NÉ :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C’EST LE CHRIST, LE SEIGNEUR.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Chantez au Seigneur un chant nouveau,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chantez au Seigneur, terre entière,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chantez au Seigneur et bénissez son nom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De jour en jour, proclamez son salut,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racontez à tous les peuples sa gloire,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à toutes les nations ses merveilles!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Joie au ciel ! Exulte la terre!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Les masses de la mer mugissent,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la campagne tout entière est en fête.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4. Les arbres des forêts dansent de joie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devant la face du Seigneur, car il vient,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Car il vient pour juger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5. Il jugera le monde avec justice,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et les peuples selon sa vérité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166680" y="216000"/>
            <a:ext cx="6521760" cy="89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Acclamation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Noël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Jésus l’Emmanuel,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Prince de paix dans Bethléem,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Noël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Joie dans notre monde,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Sauveur nous est 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cœur des hommes,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Lumière a brillé.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Noël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Jésus l’Emmanuel,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Prince de paix dans Bethléem,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Image 1" descr=""/>
          <p:cNvPicPr/>
          <p:nvPr/>
        </p:nvPicPr>
        <p:blipFill>
          <a:blip r:embed="rId1"/>
          <a:stretch/>
        </p:blipFill>
        <p:spPr>
          <a:xfrm>
            <a:off x="692280" y="896760"/>
            <a:ext cx="5428080" cy="763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9" name=""/>
          <p:cNvSpPr/>
          <p:nvPr/>
        </p:nvSpPr>
        <p:spPr>
          <a:xfrm>
            <a:off x="404640" y="2268360"/>
            <a:ext cx="604836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"/>
          <p:cNvSpPr/>
          <p:nvPr/>
        </p:nvSpPr>
        <p:spPr>
          <a:xfrm>
            <a:off x="0" y="287280"/>
            <a:ext cx="6857640" cy="75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LES ANGES DANS NOS CAMPAGNES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(F 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36600" indent="-336600" algn="ctr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  <a:tabLst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anges dans nos campagnes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Ont entonné l’hymne des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l’écho de nos montagnes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Redit ce chant mélodieux 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Ils annoncent la naissance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Du libérateur d’Israël,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Et, pleins de reconnaissance,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Chantent en ce jour solennel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2" name=""/>
          <p:cNvSpPr/>
          <p:nvPr/>
        </p:nvSpPr>
        <p:spPr>
          <a:xfrm>
            <a:off x="404640" y="2268360"/>
            <a:ext cx="604836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"/>
          <p:cNvSpPr/>
          <p:nvPr/>
        </p:nvSpPr>
        <p:spPr>
          <a:xfrm>
            <a:off x="0" y="287280"/>
            <a:ext cx="6857640" cy="63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1280" indent="-33660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Cherchons tous l’heureux village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l’a vu naître sous ses toits;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Offrons lui le tendre hommage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de nos cœurs et de nos voix.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"/>
          <p:cNvSpPr/>
          <p:nvPr/>
        </p:nvSpPr>
        <p:spPr>
          <a:xfrm>
            <a:off x="0" y="503280"/>
            <a:ext cx="6806880" cy="64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4. Dans l’humilité profonde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Où Vous paraissez à nos yeux,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Vous louer, Dieu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redirons ce chant joyeux.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5. Bergers, quittez vos retraites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Unissez vous à leurs concerts,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que vos tendres musettes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Fassent retentir dans les airs.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"/>
          <p:cNvSpPr/>
          <p:nvPr/>
        </p:nvSpPr>
        <p:spPr>
          <a:xfrm>
            <a:off x="0" y="0"/>
            <a:ext cx="6857640" cy="91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Emmanuel,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viens parmi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Emmanuel,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viens, c’est Noël.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Voici les cieux ouverts,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un fils nous est 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Voici les cieux ouverts,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un Dieu s'est donné.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4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Voici l'agneau vainqueur,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un fils nous est 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Voici l'agneau vainqueur,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un Dieu s'est donné.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3336840" y="4344840"/>
            <a:ext cx="18144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76" name=""/>
          <p:cNvSpPr/>
          <p:nvPr/>
        </p:nvSpPr>
        <p:spPr>
          <a:xfrm>
            <a:off x="216000" y="288000"/>
            <a:ext cx="6551640" cy="78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Microsoft YaHei"/>
              </a:rPr>
              <a:t>DÉCLARATION DE NOËL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(en guise de credo)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A cause de notre foi en Jésus le Christ,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L’Astre du Matin, le Soleil de Justice,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A cause de l'événement de la Nuit de Noël,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Nous déclarons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que le croyant est responsable de l'avenir.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Nous déclarons que le croyant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est responsable de la Joyeuse Nouvelle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de Dieu-avec-les-hommes.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6"/>
          <p:cNvSpPr/>
          <p:nvPr/>
        </p:nvSpPr>
        <p:spPr>
          <a:xfrm>
            <a:off x="3336840" y="4344840"/>
            <a:ext cx="18144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78" name=""/>
          <p:cNvSpPr/>
          <p:nvPr/>
        </p:nvSpPr>
        <p:spPr>
          <a:xfrm>
            <a:off x="216000" y="288000"/>
            <a:ext cx="6551640" cy="85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 cause de l'événement de la Nuit de Noël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nous déclarons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que la place du croyant est aux côtés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du fragile, du menacé, de l'exclu.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Nous déclarons que le croyant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est un artisan passionné de la paix.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 cause de l'événement de la Nuit de Noël,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nous déclarons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que tout être est précieux, comme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et, que par voie de conséquence,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Le croyant est un ennemi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acharné, patient, sans pitié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De la faim, de l'oppression, de l'injustice.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Nous déclarons que le croyant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est solidaire de tous ses frères.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7"/>
          <p:cNvSpPr/>
          <p:nvPr/>
        </p:nvSpPr>
        <p:spPr>
          <a:xfrm>
            <a:off x="3336840" y="4344840"/>
            <a:ext cx="18144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0" name=""/>
          <p:cNvSpPr/>
          <p:nvPr/>
        </p:nvSpPr>
        <p:spPr>
          <a:xfrm>
            <a:off x="216000" y="288000"/>
            <a:ext cx="6551640" cy="76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Nous déclarons que les croyants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sont responsables de la naissance de Dieu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et de sa tendresse aujourd'hui.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Nous déclarons,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c'est notre foi,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c'est notre espérance,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que la fragile étincelle née dans la nuit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s'achèvera dans le matin.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C'est notre espérance.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Nous le déclarons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à cause de l'événement de la Nuit de Noël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Rectangle 473"/>
          <p:cNvSpPr/>
          <p:nvPr/>
        </p:nvSpPr>
        <p:spPr>
          <a:xfrm>
            <a:off x="216000" y="5515560"/>
            <a:ext cx="6479280" cy="25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Donne-moi la force d’aimer,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je sois signe de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Donne-moi la force d’aimer,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je sois signe d’amour.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368280" y="2124000"/>
            <a:ext cx="61185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404640" y="2268360"/>
            <a:ext cx="6045480" cy="148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CustomShape 3"/>
          <p:cNvSpPr/>
          <p:nvPr/>
        </p:nvSpPr>
        <p:spPr>
          <a:xfrm>
            <a:off x="765000" y="2124000"/>
            <a:ext cx="5324760" cy="252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CustomShape 4"/>
          <p:cNvSpPr/>
          <p:nvPr/>
        </p:nvSpPr>
        <p:spPr>
          <a:xfrm>
            <a:off x="525600" y="2124000"/>
            <a:ext cx="5802480" cy="30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CustomShape 5"/>
          <p:cNvSpPr/>
          <p:nvPr/>
        </p:nvSpPr>
        <p:spPr>
          <a:xfrm>
            <a:off x="331920" y="1692360"/>
            <a:ext cx="6189840" cy="356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CustomShape 6"/>
          <p:cNvSpPr/>
          <p:nvPr/>
        </p:nvSpPr>
        <p:spPr>
          <a:xfrm>
            <a:off x="3336840" y="4191120"/>
            <a:ext cx="181440" cy="7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/>
          </p:nvPr>
        </p:nvSpPr>
        <p:spPr>
          <a:xfrm>
            <a:off x="99000" y="504000"/>
            <a:ext cx="6668640" cy="75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3333" lnSpcReduction="10000"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DOUCE  NUIT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(F 13)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Douce nuit, Sainte nuit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les cieux ! L’astre luit.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mystère annoncé s’accomplit.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Cet enfant, sur la paille endormi,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C’est l’amour infini ! ( 2 X)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C’est vers nous qu’il accourt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En un don sans retour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ce monde ignorant de l’amour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Où commence aujourd’hui son séjour,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qu’Il soit Roi pour toujours !  ( 2 X)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/>
          </p:nvPr>
        </p:nvSpPr>
        <p:spPr>
          <a:xfrm>
            <a:off x="-360" y="4356000"/>
            <a:ext cx="6597360" cy="381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6666"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Paix à tous ! Gloire au ciel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au sein maternel,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Qui, pour nous en ce jour de Noël,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Enfanta le Sauveur éternel,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Qu’attendait Israël  !  (chanté 2 fois)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0" y="576000"/>
            <a:ext cx="6855120" cy="85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San Lorenzo)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Sanctus, Sanctus, Dominus,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Sanctus, Sanctus, Dominus,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Deus sabaoth 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Pleni sunt coeli et terra, gloria tua.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Hosanna, in excelsis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Benedictus qui venit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in nomine Domini.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Hosanna, in excelsis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"/>
          <p:cNvSpPr/>
          <p:nvPr/>
        </p:nvSpPr>
        <p:spPr>
          <a:xfrm>
            <a:off x="0" y="0"/>
            <a:ext cx="6857640" cy="91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Emmanuel,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viens parmi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Emmanuel,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viens, c’est Noël.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308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368280" y="2124000"/>
            <a:ext cx="61185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2" name="CustomShape 2"/>
          <p:cNvSpPr/>
          <p:nvPr/>
        </p:nvSpPr>
        <p:spPr>
          <a:xfrm>
            <a:off x="404640" y="2268360"/>
            <a:ext cx="6045480" cy="148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CustomShape 3"/>
          <p:cNvSpPr/>
          <p:nvPr/>
        </p:nvSpPr>
        <p:spPr>
          <a:xfrm>
            <a:off x="765000" y="2124000"/>
            <a:ext cx="5324760" cy="252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CustomShape 4"/>
          <p:cNvSpPr/>
          <p:nvPr/>
        </p:nvSpPr>
        <p:spPr>
          <a:xfrm>
            <a:off x="525600" y="2124000"/>
            <a:ext cx="5802480" cy="30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CustomShape 5"/>
          <p:cNvSpPr/>
          <p:nvPr/>
        </p:nvSpPr>
        <p:spPr>
          <a:xfrm>
            <a:off x="331920" y="1692360"/>
            <a:ext cx="6189840" cy="356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CustomShape 6"/>
          <p:cNvSpPr/>
          <p:nvPr/>
        </p:nvSpPr>
        <p:spPr>
          <a:xfrm>
            <a:off x="451080" y="864000"/>
            <a:ext cx="5954400" cy="70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 </a:t>
            </a:r>
            <a:br>
              <a:rPr sz="1800"/>
            </a:b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San Lorenzo)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proclamons ta mort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Jésus,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célébrons ta résurrection,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 ta venue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 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3336840" y="3714840"/>
            <a:ext cx="18144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3304800" y="2717640"/>
            <a:ext cx="24552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CustomShape 3"/>
          <p:cNvSpPr/>
          <p:nvPr/>
        </p:nvSpPr>
        <p:spPr>
          <a:xfrm>
            <a:off x="0" y="360000"/>
            <a:ext cx="6855840" cy="860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Notre Père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Notre Père qui es aux cieux,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Nom soit sanctifié,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règne vienne,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ta volonté soit faite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sur la terre comme au ciel.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aujourd'hui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notre pain de ce jour.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 nos offenses,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comme nous pardonnons aussi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à ceux qui nous ont offensés.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ne nous laisse pas entrer en tentation,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mais délivre-nous du mal.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Car c’est à toi qu’appartiennent,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Règne,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Puissance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la Gloire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siècles des siècles.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368280" y="2124000"/>
            <a:ext cx="61185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404640" y="2268360"/>
            <a:ext cx="6045480" cy="148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CustomShape 3"/>
          <p:cNvSpPr/>
          <p:nvPr/>
        </p:nvSpPr>
        <p:spPr>
          <a:xfrm>
            <a:off x="765000" y="2124000"/>
            <a:ext cx="5324760" cy="252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CustomShape 4"/>
          <p:cNvSpPr/>
          <p:nvPr/>
        </p:nvSpPr>
        <p:spPr>
          <a:xfrm>
            <a:off x="525600" y="2124000"/>
            <a:ext cx="5802480" cy="30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331920" y="1692360"/>
            <a:ext cx="6189840" cy="356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368280" y="2124000"/>
            <a:ext cx="61185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404640" y="2268360"/>
            <a:ext cx="6045480" cy="148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CustomShape 3"/>
          <p:cNvSpPr/>
          <p:nvPr/>
        </p:nvSpPr>
        <p:spPr>
          <a:xfrm>
            <a:off x="765000" y="2124000"/>
            <a:ext cx="5324760" cy="252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CustomShape 4"/>
          <p:cNvSpPr/>
          <p:nvPr/>
        </p:nvSpPr>
        <p:spPr>
          <a:xfrm>
            <a:off x="331920" y="1692360"/>
            <a:ext cx="6189840" cy="356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CustomShape 5"/>
          <p:cNvSpPr/>
          <p:nvPr/>
        </p:nvSpPr>
        <p:spPr>
          <a:xfrm>
            <a:off x="144000" y="4641840"/>
            <a:ext cx="6711840" cy="33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San Lorenzo)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Agnus Dei qui tollis peccata mundi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Miserere nobis, miserere nobis. (bis)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Agnus Dei qui tollis peccata mundi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Dona nobis pacem, dona nobis pacem.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Image 503" descr=""/>
          <p:cNvPicPr/>
          <p:nvPr/>
        </p:nvPicPr>
        <p:blipFill>
          <a:blip r:embed="rId1"/>
          <a:stretch/>
        </p:blipFill>
        <p:spPr>
          <a:xfrm>
            <a:off x="-165240" y="2921040"/>
            <a:ext cx="7198560" cy="603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tangle 504"/>
          <p:cNvSpPr/>
          <p:nvPr/>
        </p:nvSpPr>
        <p:spPr>
          <a:xfrm>
            <a:off x="100080" y="287280"/>
            <a:ext cx="6597000" cy="81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DANS  LE  CIEL  DE  NOS  CAMPAGNES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le ciel de nos campagnes,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voix ont chanté ce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l’écho de nos montagnes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répètent ce chant d’espoir.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Gloire au ciel et paix sur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gage de ce saint mystère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temps prédits sont venus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va s’ouvrir la nouvelle 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Bethléem pauvre et nu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pour nous l’Enfant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Rectangle 505"/>
          <p:cNvSpPr/>
          <p:nvPr/>
        </p:nvSpPr>
        <p:spPr>
          <a:xfrm>
            <a:off x="0" y="652320"/>
            <a:ext cx="6857280" cy="78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pasteurs de nos prairies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partis vers l’Enfant Dieu;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quittant leurs bergeries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ont repris ce chant joyeux.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Gloire au ciel et paix sur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gage de ce saint mystère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temps prédits sont venus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va s’ouvrir la nouvelle 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Bethléem pauvre et nu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pour nous l’Enfant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Rectangle 506"/>
          <p:cNvSpPr/>
          <p:nvPr/>
        </p:nvSpPr>
        <p:spPr>
          <a:xfrm>
            <a:off x="0" y="652320"/>
            <a:ext cx="6857280" cy="78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Bientôt viendront les Rois Mages,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admirer l’Enfant qui dort,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apportant dans leurs bagages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myrrhe, l’encens et l’or.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Gloire au ciel et paix sur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gage de ce saint mystère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temps prédits sont venus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va s’ouvrir la nouvelle 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Bethléem pauvre et nu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pour nous l’Enfant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"/>
          <p:cNvSpPr/>
          <p:nvPr/>
        </p:nvSpPr>
        <p:spPr>
          <a:xfrm>
            <a:off x="144360" y="468360"/>
            <a:ext cx="6551280" cy="56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C’EST NOËL TOUS LES JOURS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(SM 4)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1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chaque fois qu'on essuie une larme dans les yeux d'un enfant.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chaque fois qu'on dépose les armes, chaque fois qu'on s'entend.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chaque fois qu'on arrête une guerre, et qu'on ouvre ses mains.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chaque fois qu'on force la misère à reculer plus loin.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"/>
          <p:cNvSpPr/>
          <p:nvPr/>
        </p:nvSpPr>
        <p:spPr>
          <a:xfrm>
            <a:off x="144360" y="468360"/>
            <a:ext cx="6551280" cy="696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sur la terre chaque jour.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Car Noël, ô mon frère, c'est l'Amour.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2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quand nos cœurs oubliant les offenses sont vraiment fraternels.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quand enfin se lève l'espérance d'un amour plus réel.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quand soudain se taisent les mensonges faisant place au bonheur ;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Et qu'au fond de nos vies,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la souffrance qui ronge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trouve un peu de douceur</a:t>
            </a:r>
            <a:r>
              <a:rPr b="0" lang="fr-FR" sz="2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/>
          </p:nvPr>
        </p:nvSpPr>
        <p:spPr>
          <a:xfrm>
            <a:off x="342720" y="4140360"/>
            <a:ext cx="6171840" cy="230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1640" algn="ctr">
              <a:lnSpc>
                <a:spcPct val="100000"/>
              </a:lnSpc>
              <a:spcBef>
                <a:spcPts val="624"/>
              </a:spcBef>
              <a:spcAft>
                <a:spcPts val="26"/>
              </a:spcAft>
              <a:buNone/>
              <a:tabLst>
                <a:tab algn="l" pos="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Cambria"/>
              </a:rPr>
              <a:t> 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75"/>
              </a:spcBef>
              <a:spcAft>
                <a:spcPts val="26"/>
              </a:spcAft>
              <a:buNone/>
              <a:tabLst>
                <a:tab algn="l" pos="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Cambria"/>
              </a:rPr>
              <a:t>   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9" name=""/>
          <p:cNvSpPr/>
          <p:nvPr/>
        </p:nvSpPr>
        <p:spPr>
          <a:xfrm>
            <a:off x="216000" y="1978200"/>
            <a:ext cx="6408360" cy="39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   </a:t>
            </a: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C'est Noël sur la terre chaque jour.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Noël, ô mon frère, c'est l'Amour.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C'est Noël dans les yeux du pauvre qu'on visite sur son lit d'hôpital.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C'est Noël dans le cœur de tous ceux qu'on invite pour un bonheur normal.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C'est Noël dans les mains de celui qui partage aujourd'hui notre pain.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C'est Noël quand le gueux oublie tous les outrages et ne sent plus sa faim.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/>
          </p:nvPr>
        </p:nvSpPr>
        <p:spPr>
          <a:xfrm>
            <a:off x="342720" y="4140360"/>
            <a:ext cx="6171840" cy="230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1640" algn="ctr">
              <a:lnSpc>
                <a:spcPct val="100000"/>
              </a:lnSpc>
              <a:spcBef>
                <a:spcPts val="624"/>
              </a:spcBef>
              <a:spcAft>
                <a:spcPts val="26"/>
              </a:spcAft>
              <a:buNone/>
              <a:tabLst>
                <a:tab algn="l" pos="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Cambria"/>
              </a:rPr>
              <a:t> 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75"/>
              </a:spcBef>
              <a:spcAft>
                <a:spcPts val="26"/>
              </a:spcAft>
              <a:buNone/>
              <a:tabLst>
                <a:tab algn="l" pos="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Cambria"/>
              </a:rPr>
              <a:t>   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"/>
          <p:cNvSpPr/>
          <p:nvPr/>
        </p:nvSpPr>
        <p:spPr>
          <a:xfrm>
            <a:off x="216000" y="1978200"/>
            <a:ext cx="6408360" cy="39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   </a:t>
            </a: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C'est Noël sur la terre chaque jour.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Noël, ô mon frère, c'est l'Amour.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Image 513" descr=""/>
          <p:cNvPicPr/>
          <p:nvPr/>
        </p:nvPicPr>
        <p:blipFill>
          <a:blip r:embed="rId1"/>
          <a:stretch/>
        </p:blipFill>
        <p:spPr>
          <a:xfrm>
            <a:off x="-139680" y="2616120"/>
            <a:ext cx="7160400" cy="662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130320" y="5049720"/>
            <a:ext cx="659484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4" name="CustomShape 2"/>
          <p:cNvSpPr/>
          <p:nvPr/>
        </p:nvSpPr>
        <p:spPr>
          <a:xfrm>
            <a:off x="216000" y="216000"/>
            <a:ext cx="6516720" cy="839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 Prière pour Noël »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Jésus, là où Tu es né,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entre Marie et Joseph,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ta Crèche n’était pas fermée.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Tout le monde pouvait y entrer.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Jésus, quand tu es né,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as voulu que tout le monde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puisse venir te voir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tu es venu pour tous.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Marie et Joseph ont trouvé des portes fermées.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Ils ont découvert une étable ouverte,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peux aussi être ouvert ou fermé.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8"/>
          <p:cNvSpPr/>
          <p:nvPr/>
        </p:nvSpPr>
        <p:spPr>
          <a:xfrm>
            <a:off x="130320" y="5049720"/>
            <a:ext cx="659484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6" name="CustomShape 19"/>
          <p:cNvSpPr/>
          <p:nvPr/>
        </p:nvSpPr>
        <p:spPr>
          <a:xfrm>
            <a:off x="360000" y="216000"/>
            <a:ext cx="6372720" cy="839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veux,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des millions de crèches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habiter le monde.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veux des millions de cœurs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donner ta Paix sur la terre.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Ouvre les maisons fermées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 la peur ou par la richesse.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Ouvre les cœurs fermés par le chagrin ou par l’égoïsme.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Ouvre les visages fermés par la colère ou par le manque d’amour.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Jésus, viens  dilater nos vies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rendre capables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d’aimer  comme Toi.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Ainsi soit-il.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D’après Frère Élie Maréchal 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"/>
          <p:cNvSpPr/>
          <p:nvPr/>
        </p:nvSpPr>
        <p:spPr>
          <a:xfrm>
            <a:off x="216000" y="2762640"/>
            <a:ext cx="6479640" cy="29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LES SURPRISES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DE DIEU 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72000" y="144000"/>
            <a:ext cx="6694200" cy="867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IL EST NÉ LE DIVIN ENFANT</a:t>
            </a:r>
            <a:br>
              <a:rPr sz="1800"/>
            </a:b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né, le divin Enfant,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Jouez, hautbois, résonnez, musettes;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né, le divin Enfant;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Chantons tous son avènement!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Depuis plus de quatre mille ans,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le promettaient les Prophètes;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Depuis plus de quatre mille ans,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attendions cet heureux temps.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Ah! qu'll est beau, qu'il est charmant,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ses grâces sont parfaites!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Ah! qu'll est beau, qu'll est charmant,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Qu'il est doux le divin Enfant!</a:t>
            </a: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1" name="CustomShape 4"/>
          <p:cNvSpPr/>
          <p:nvPr/>
        </p:nvSpPr>
        <p:spPr>
          <a:xfrm>
            <a:off x="0" y="971640"/>
            <a:ext cx="683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2" name="CustomShape 5"/>
          <p:cNvSpPr/>
          <p:nvPr/>
        </p:nvSpPr>
        <p:spPr>
          <a:xfrm>
            <a:off x="0" y="288000"/>
            <a:ext cx="6855480" cy="926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né, le divin Enfant,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Jouez, hautbois, résonnez, musettes;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né, le divin Enfant;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Chantons tous son avènement !</a:t>
            </a: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Une étable est son logement,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peu de paille, sa couchette,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Une étable est son logement,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un Dieu, quel abaissement!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Jésus! O Roi tout puissant!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Tout petit enfant que vous êtes,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Jésus! O Roi tout puissant!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Régnez sur nous entièrement!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4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CustomShape 4"/>
          <p:cNvSpPr/>
          <p:nvPr/>
        </p:nvSpPr>
        <p:spPr>
          <a:xfrm>
            <a:off x="0" y="971640"/>
            <a:ext cx="683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7" name="CustomShape 5"/>
          <p:cNvSpPr/>
          <p:nvPr/>
        </p:nvSpPr>
        <p:spPr>
          <a:xfrm>
            <a:off x="0" y="3024000"/>
            <a:ext cx="6855480" cy="65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né, le divin Enfant,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Jouez, hautbois, résonnez, musettes;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ne, le divin Enfant;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Chantons tous son avènement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Image 516" descr=""/>
          <p:cNvPicPr/>
          <p:nvPr/>
        </p:nvPicPr>
        <p:blipFill>
          <a:blip r:embed="rId1"/>
          <a:stretch/>
        </p:blipFill>
        <p:spPr>
          <a:xfrm>
            <a:off x="0" y="2494080"/>
            <a:ext cx="6821280" cy="5405040"/>
          </a:xfrm>
          <a:prstGeom prst="rect">
            <a:avLst/>
          </a:prstGeom>
          <a:ln w="0">
            <a:noFill/>
          </a:ln>
        </p:spPr>
      </p:pic>
      <p:sp>
        <p:nvSpPr>
          <p:cNvPr id="539" name="ZoneTexte 517"/>
          <p:cNvSpPr/>
          <p:nvPr/>
        </p:nvSpPr>
        <p:spPr>
          <a:xfrm>
            <a:off x="936000" y="1113840"/>
            <a:ext cx="496728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Vin chaud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Picture 4" descr=""/>
          <p:cNvPicPr/>
          <p:nvPr/>
        </p:nvPicPr>
        <p:blipFill>
          <a:blip r:embed="rId1"/>
          <a:stretch/>
        </p:blipFill>
        <p:spPr>
          <a:xfrm>
            <a:off x="0" y="-662400"/>
            <a:ext cx="7069320" cy="7069320"/>
          </a:xfrm>
          <a:prstGeom prst="rect">
            <a:avLst/>
          </a:prstGeom>
          <a:ln w="0">
            <a:noFill/>
          </a:ln>
        </p:spPr>
      </p:pic>
      <p:pic>
        <p:nvPicPr>
          <p:cNvPr id="541" name="Picture 6" descr=""/>
          <p:cNvPicPr/>
          <p:nvPr/>
        </p:nvPicPr>
        <p:blipFill>
          <a:blip r:embed="rId2"/>
          <a:stretch/>
        </p:blipFill>
        <p:spPr>
          <a:xfrm>
            <a:off x="1052640" y="216000"/>
            <a:ext cx="5712120" cy="5101200"/>
          </a:xfrm>
          <a:prstGeom prst="rect">
            <a:avLst/>
          </a:prstGeom>
          <a:ln w="0">
            <a:noFill/>
          </a:ln>
        </p:spPr>
      </p:pic>
      <p:sp>
        <p:nvSpPr>
          <p:cNvPr id="542" name="CustomShape 1"/>
          <p:cNvSpPr/>
          <p:nvPr/>
        </p:nvSpPr>
        <p:spPr>
          <a:xfrm>
            <a:off x="115200" y="187920"/>
            <a:ext cx="5254920" cy="9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SAINTE ET JOYEUSE FÊTE DE NOËL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À TOUTES ET TOUS</a:t>
            </a:r>
            <a:br>
              <a:rPr sz="2400"/>
            </a:b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3" name="Picture 1" descr=""/>
          <p:cNvPicPr/>
          <p:nvPr/>
        </p:nvPicPr>
        <p:blipFill>
          <a:blip r:embed="rId3"/>
          <a:stretch/>
        </p:blipFill>
        <p:spPr>
          <a:xfrm>
            <a:off x="981000" y="2987640"/>
            <a:ext cx="5397840" cy="5391360"/>
          </a:xfrm>
          <a:prstGeom prst="rect">
            <a:avLst/>
          </a:prstGeom>
          <a:ln w="0">
            <a:noFill/>
          </a:ln>
        </p:spPr>
      </p:pic>
      <p:pic>
        <p:nvPicPr>
          <p:cNvPr id="544" name="Picture 2" descr=""/>
          <p:cNvPicPr/>
          <p:nvPr/>
        </p:nvPicPr>
        <p:blipFill>
          <a:blip r:embed="rId4"/>
          <a:stretch/>
        </p:blipFill>
        <p:spPr>
          <a:xfrm>
            <a:off x="0" y="2334240"/>
            <a:ext cx="2718360" cy="1874880"/>
          </a:xfrm>
          <a:prstGeom prst="rect">
            <a:avLst/>
          </a:prstGeom>
          <a:ln w="0">
            <a:noFill/>
          </a:ln>
          <a:effectLst>
            <a:glow rad="127080">
              <a:srgbClr val="4f81bd">
                <a:alpha val="0"/>
              </a:srgbClr>
            </a:glo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Rectangle 55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6" name="Rectangle 56"/>
          <p:cNvSpPr/>
          <p:nvPr/>
        </p:nvSpPr>
        <p:spPr>
          <a:xfrm>
            <a:off x="404640" y="2268360"/>
            <a:ext cx="6048000" cy="15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Rectangle 57"/>
          <p:cNvSpPr/>
          <p:nvPr/>
        </p:nvSpPr>
        <p:spPr>
          <a:xfrm>
            <a:off x="765000" y="2124000"/>
            <a:ext cx="532728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8" name="Rectangle 58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9" name="Rectangle 59"/>
          <p:cNvSpPr/>
          <p:nvPr/>
        </p:nvSpPr>
        <p:spPr>
          <a:xfrm>
            <a:off x="360000" y="360000"/>
            <a:ext cx="6410880" cy="75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Dusingize Imana yaduhaye ibyiza iduha ubugingo bw’iteka.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7cfff9"/>
                </a:solidFill>
                <a:uFillTx/>
                <a:latin typeface="Arial"/>
                <a:ea typeface="DejaVu Sans"/>
              </a:rPr>
              <a:t>Traduction</a:t>
            </a: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7cfff9"/>
                </a:solidFill>
                <a:latin typeface="Arial"/>
                <a:ea typeface="DejaVu Sans"/>
              </a:rPr>
              <a:t>Louons Dieu pour ses bienfaits, car il nous a donné la vie éternelle.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0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cp:lastPrinted>2024-12-15T20:44:29Z</cp:lastPrinted>
  <dcterms:modified xsi:type="dcterms:W3CDTF">2025-12-19T11:38:17Z</dcterms:modified>
  <cp:revision>142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9</vt:r8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76</vt:r8>
  </property>
</Properties>
</file>